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tl="1" saveSubsetFonts="1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6629400" cy="43926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מניות" id="{77DB4C5C-4475-4975-9741-382CFAD5586C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0000"/>
    <a:srgbClr val="3A8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21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05" y="718885"/>
            <a:ext cx="5634990" cy="1529280"/>
          </a:xfrm>
        </p:spPr>
        <p:txBody>
          <a:bodyPr anchor="b"/>
          <a:lstStyle>
            <a:lvl1pPr algn="ctr">
              <a:defRPr sz="3843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2307139"/>
            <a:ext cx="4972050" cy="1060531"/>
          </a:xfrm>
        </p:spPr>
        <p:txBody>
          <a:bodyPr/>
          <a:lstStyle>
            <a:lvl1pPr marL="0" indent="0" algn="ctr">
              <a:buNone/>
              <a:defRPr sz="1537"/>
            </a:lvl1pPr>
            <a:lvl2pPr marL="292835" indent="0" algn="ctr">
              <a:buNone/>
              <a:defRPr sz="1281"/>
            </a:lvl2pPr>
            <a:lvl3pPr marL="585668" indent="0" algn="ctr">
              <a:buNone/>
              <a:defRPr sz="1153"/>
            </a:lvl3pPr>
            <a:lvl4pPr marL="878503" indent="0" algn="ctr">
              <a:buNone/>
              <a:defRPr sz="1025"/>
            </a:lvl4pPr>
            <a:lvl5pPr marL="1171337" indent="0" algn="ctr">
              <a:buNone/>
              <a:defRPr sz="1025"/>
            </a:lvl5pPr>
            <a:lvl6pPr marL="1464172" indent="0" algn="ctr">
              <a:buNone/>
              <a:defRPr sz="1025"/>
            </a:lvl6pPr>
            <a:lvl7pPr marL="1757006" indent="0" algn="ctr">
              <a:buNone/>
              <a:defRPr sz="1025"/>
            </a:lvl7pPr>
            <a:lvl8pPr marL="2049840" indent="0" algn="ctr">
              <a:buNone/>
              <a:defRPr sz="1025"/>
            </a:lvl8pPr>
            <a:lvl9pPr marL="2342675" indent="0" algn="ctr">
              <a:buNone/>
              <a:defRPr sz="1025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518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840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44165" y="233866"/>
            <a:ext cx="1429464" cy="3722536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771" y="233866"/>
            <a:ext cx="4205526" cy="3722536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983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269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19" y="1095104"/>
            <a:ext cx="5717858" cy="1827205"/>
          </a:xfrm>
        </p:spPr>
        <p:txBody>
          <a:bodyPr anchor="b"/>
          <a:lstStyle>
            <a:lvl1pPr>
              <a:defRPr sz="3843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319" y="2939595"/>
            <a:ext cx="5717858" cy="960884"/>
          </a:xfrm>
        </p:spPr>
        <p:txBody>
          <a:bodyPr/>
          <a:lstStyle>
            <a:lvl1pPr marL="0" indent="0">
              <a:buNone/>
              <a:defRPr sz="1537">
                <a:solidFill>
                  <a:schemeClr val="tx1"/>
                </a:solidFill>
              </a:defRPr>
            </a:lvl1pPr>
            <a:lvl2pPr marL="292835" indent="0">
              <a:buNone/>
              <a:defRPr sz="1281">
                <a:solidFill>
                  <a:schemeClr val="tx1">
                    <a:tint val="75000"/>
                  </a:schemeClr>
                </a:solidFill>
              </a:defRPr>
            </a:lvl2pPr>
            <a:lvl3pPr marL="585668" indent="0">
              <a:buNone/>
              <a:defRPr sz="1153">
                <a:solidFill>
                  <a:schemeClr val="tx1">
                    <a:tint val="75000"/>
                  </a:schemeClr>
                </a:solidFill>
              </a:defRPr>
            </a:lvl3pPr>
            <a:lvl4pPr marL="878503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4pPr>
            <a:lvl5pPr marL="1171337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5pPr>
            <a:lvl6pPr marL="1464172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6pPr>
            <a:lvl7pPr marL="1757006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7pPr>
            <a:lvl8pPr marL="2049840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8pPr>
            <a:lvl9pPr marL="2342675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025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771" y="1169330"/>
            <a:ext cx="2817495" cy="278707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6136" y="1169330"/>
            <a:ext cx="2817495" cy="278707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31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4" y="233868"/>
            <a:ext cx="5717858" cy="84903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636" y="1076801"/>
            <a:ext cx="2804547" cy="527723"/>
          </a:xfrm>
        </p:spPr>
        <p:txBody>
          <a:bodyPr anchor="b"/>
          <a:lstStyle>
            <a:lvl1pPr marL="0" indent="0">
              <a:buNone/>
              <a:defRPr sz="1537" b="1"/>
            </a:lvl1pPr>
            <a:lvl2pPr marL="292835" indent="0">
              <a:buNone/>
              <a:defRPr sz="1281" b="1"/>
            </a:lvl2pPr>
            <a:lvl3pPr marL="585668" indent="0">
              <a:buNone/>
              <a:defRPr sz="1153" b="1"/>
            </a:lvl3pPr>
            <a:lvl4pPr marL="878503" indent="0">
              <a:buNone/>
              <a:defRPr sz="1025" b="1"/>
            </a:lvl4pPr>
            <a:lvl5pPr marL="1171337" indent="0">
              <a:buNone/>
              <a:defRPr sz="1025" b="1"/>
            </a:lvl5pPr>
            <a:lvl6pPr marL="1464172" indent="0">
              <a:buNone/>
              <a:defRPr sz="1025" b="1"/>
            </a:lvl6pPr>
            <a:lvl7pPr marL="1757006" indent="0">
              <a:buNone/>
              <a:defRPr sz="1025" b="1"/>
            </a:lvl7pPr>
            <a:lvl8pPr marL="2049840" indent="0">
              <a:buNone/>
              <a:defRPr sz="1025" b="1"/>
            </a:lvl8pPr>
            <a:lvl9pPr marL="2342675" indent="0">
              <a:buNone/>
              <a:defRPr sz="1025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636" y="1604526"/>
            <a:ext cx="2804547" cy="236001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56134" y="1076801"/>
            <a:ext cx="2818358" cy="527723"/>
          </a:xfrm>
        </p:spPr>
        <p:txBody>
          <a:bodyPr anchor="b"/>
          <a:lstStyle>
            <a:lvl1pPr marL="0" indent="0">
              <a:buNone/>
              <a:defRPr sz="1537" b="1"/>
            </a:lvl1pPr>
            <a:lvl2pPr marL="292835" indent="0">
              <a:buNone/>
              <a:defRPr sz="1281" b="1"/>
            </a:lvl2pPr>
            <a:lvl3pPr marL="585668" indent="0">
              <a:buNone/>
              <a:defRPr sz="1153" b="1"/>
            </a:lvl3pPr>
            <a:lvl4pPr marL="878503" indent="0">
              <a:buNone/>
              <a:defRPr sz="1025" b="1"/>
            </a:lvl4pPr>
            <a:lvl5pPr marL="1171337" indent="0">
              <a:buNone/>
              <a:defRPr sz="1025" b="1"/>
            </a:lvl5pPr>
            <a:lvl6pPr marL="1464172" indent="0">
              <a:buNone/>
              <a:defRPr sz="1025" b="1"/>
            </a:lvl6pPr>
            <a:lvl7pPr marL="1757006" indent="0">
              <a:buNone/>
              <a:defRPr sz="1025" b="1"/>
            </a:lvl7pPr>
            <a:lvl8pPr marL="2049840" indent="0">
              <a:buNone/>
              <a:defRPr sz="1025" b="1"/>
            </a:lvl8pPr>
            <a:lvl9pPr marL="2342675" indent="0">
              <a:buNone/>
              <a:defRPr sz="1025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56134" y="1604526"/>
            <a:ext cx="2818358" cy="236001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425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095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748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292842"/>
            <a:ext cx="2138154" cy="1024943"/>
          </a:xfrm>
        </p:spPr>
        <p:txBody>
          <a:bodyPr anchor="b"/>
          <a:lstStyle>
            <a:lvl1pPr>
              <a:defRPr sz="205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358" y="632456"/>
            <a:ext cx="3356134" cy="3121602"/>
          </a:xfrm>
        </p:spPr>
        <p:txBody>
          <a:bodyPr/>
          <a:lstStyle>
            <a:lvl1pPr>
              <a:defRPr sz="2050"/>
            </a:lvl1pPr>
            <a:lvl2pPr>
              <a:defRPr sz="1793"/>
            </a:lvl2pPr>
            <a:lvl3pPr>
              <a:defRPr sz="1537"/>
            </a:lvl3pPr>
            <a:lvl4pPr>
              <a:defRPr sz="1281"/>
            </a:lvl4pPr>
            <a:lvl5pPr>
              <a:defRPr sz="1281"/>
            </a:lvl5pPr>
            <a:lvl6pPr>
              <a:defRPr sz="1281"/>
            </a:lvl6pPr>
            <a:lvl7pPr>
              <a:defRPr sz="1281"/>
            </a:lvl7pPr>
            <a:lvl8pPr>
              <a:defRPr sz="1281"/>
            </a:lvl8pPr>
            <a:lvl9pPr>
              <a:defRPr sz="128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317784"/>
            <a:ext cx="2138154" cy="2441359"/>
          </a:xfrm>
        </p:spPr>
        <p:txBody>
          <a:bodyPr/>
          <a:lstStyle>
            <a:lvl1pPr marL="0" indent="0">
              <a:buNone/>
              <a:defRPr sz="1025"/>
            </a:lvl1pPr>
            <a:lvl2pPr marL="292835" indent="0">
              <a:buNone/>
              <a:defRPr sz="896"/>
            </a:lvl2pPr>
            <a:lvl3pPr marL="585668" indent="0">
              <a:buNone/>
              <a:defRPr sz="769"/>
            </a:lvl3pPr>
            <a:lvl4pPr marL="878503" indent="0">
              <a:buNone/>
              <a:defRPr sz="641"/>
            </a:lvl4pPr>
            <a:lvl5pPr marL="1171337" indent="0">
              <a:buNone/>
              <a:defRPr sz="641"/>
            </a:lvl5pPr>
            <a:lvl6pPr marL="1464172" indent="0">
              <a:buNone/>
              <a:defRPr sz="641"/>
            </a:lvl6pPr>
            <a:lvl7pPr marL="1757006" indent="0">
              <a:buNone/>
              <a:defRPr sz="641"/>
            </a:lvl7pPr>
            <a:lvl8pPr marL="2049840" indent="0">
              <a:buNone/>
              <a:defRPr sz="641"/>
            </a:lvl8pPr>
            <a:lvl9pPr marL="2342675" indent="0">
              <a:buNone/>
              <a:defRPr sz="64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315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292842"/>
            <a:ext cx="2138154" cy="1024943"/>
          </a:xfrm>
        </p:spPr>
        <p:txBody>
          <a:bodyPr anchor="b"/>
          <a:lstStyle>
            <a:lvl1pPr>
              <a:defRPr sz="205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18358" y="632456"/>
            <a:ext cx="3356134" cy="3121602"/>
          </a:xfrm>
        </p:spPr>
        <p:txBody>
          <a:bodyPr anchor="t"/>
          <a:lstStyle>
            <a:lvl1pPr marL="0" indent="0">
              <a:buNone/>
              <a:defRPr sz="2050"/>
            </a:lvl1pPr>
            <a:lvl2pPr marL="292835" indent="0">
              <a:buNone/>
              <a:defRPr sz="1793"/>
            </a:lvl2pPr>
            <a:lvl3pPr marL="585668" indent="0">
              <a:buNone/>
              <a:defRPr sz="1537"/>
            </a:lvl3pPr>
            <a:lvl4pPr marL="878503" indent="0">
              <a:buNone/>
              <a:defRPr sz="1281"/>
            </a:lvl4pPr>
            <a:lvl5pPr marL="1171337" indent="0">
              <a:buNone/>
              <a:defRPr sz="1281"/>
            </a:lvl5pPr>
            <a:lvl6pPr marL="1464172" indent="0">
              <a:buNone/>
              <a:defRPr sz="1281"/>
            </a:lvl6pPr>
            <a:lvl7pPr marL="1757006" indent="0">
              <a:buNone/>
              <a:defRPr sz="1281"/>
            </a:lvl7pPr>
            <a:lvl8pPr marL="2049840" indent="0">
              <a:buNone/>
              <a:defRPr sz="1281"/>
            </a:lvl8pPr>
            <a:lvl9pPr marL="2342675" indent="0">
              <a:buNone/>
              <a:defRPr sz="1281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317784"/>
            <a:ext cx="2138154" cy="2441359"/>
          </a:xfrm>
        </p:spPr>
        <p:txBody>
          <a:bodyPr/>
          <a:lstStyle>
            <a:lvl1pPr marL="0" indent="0">
              <a:buNone/>
              <a:defRPr sz="1025"/>
            </a:lvl1pPr>
            <a:lvl2pPr marL="292835" indent="0">
              <a:buNone/>
              <a:defRPr sz="896"/>
            </a:lvl2pPr>
            <a:lvl3pPr marL="585668" indent="0">
              <a:buNone/>
              <a:defRPr sz="769"/>
            </a:lvl3pPr>
            <a:lvl4pPr marL="878503" indent="0">
              <a:buNone/>
              <a:defRPr sz="641"/>
            </a:lvl4pPr>
            <a:lvl5pPr marL="1171337" indent="0">
              <a:buNone/>
              <a:defRPr sz="641"/>
            </a:lvl5pPr>
            <a:lvl6pPr marL="1464172" indent="0">
              <a:buNone/>
              <a:defRPr sz="641"/>
            </a:lvl6pPr>
            <a:lvl7pPr marL="1757006" indent="0">
              <a:buNone/>
              <a:defRPr sz="641"/>
            </a:lvl7pPr>
            <a:lvl8pPr marL="2049840" indent="0">
              <a:buNone/>
              <a:defRPr sz="641"/>
            </a:lvl8pPr>
            <a:lvl9pPr marL="2342675" indent="0">
              <a:buNone/>
              <a:defRPr sz="64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92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771" y="233868"/>
            <a:ext cx="5717858" cy="849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771" y="1169330"/>
            <a:ext cx="5717858" cy="2787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5773" y="4071303"/>
            <a:ext cx="1491615" cy="2338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991" y="4071303"/>
            <a:ext cx="2237423" cy="2338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2016" y="4071303"/>
            <a:ext cx="1491615" cy="2338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840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585668" rtl="1" eaLnBrk="1" latinLnBrk="0" hangingPunct="1">
        <a:lnSpc>
          <a:spcPct val="90000"/>
        </a:lnSpc>
        <a:spcBef>
          <a:spcPct val="0"/>
        </a:spcBef>
        <a:buNone/>
        <a:defRPr sz="28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417" indent="-146417" algn="r" defTabSz="585668" rtl="1" eaLnBrk="1" latinLnBrk="0" hangingPunct="1">
        <a:lnSpc>
          <a:spcPct val="90000"/>
        </a:lnSpc>
        <a:spcBef>
          <a:spcPts val="641"/>
        </a:spcBef>
        <a:buFont typeface="Arial" panose="020B0604020202020204" pitchFamily="34" charset="0"/>
        <a:buChar char="•"/>
        <a:defRPr sz="1793" kern="1200">
          <a:solidFill>
            <a:schemeClr val="tx1"/>
          </a:solidFill>
          <a:latin typeface="+mn-lt"/>
          <a:ea typeface="+mn-ea"/>
          <a:cs typeface="+mn-cs"/>
        </a:defRPr>
      </a:lvl1pPr>
      <a:lvl2pPr marL="439252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537" kern="1200">
          <a:solidFill>
            <a:schemeClr val="tx1"/>
          </a:solidFill>
          <a:latin typeface="+mn-lt"/>
          <a:ea typeface="+mn-ea"/>
          <a:cs typeface="+mn-cs"/>
        </a:defRPr>
      </a:lvl2pPr>
      <a:lvl3pPr marL="732087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281" kern="1200">
          <a:solidFill>
            <a:schemeClr val="tx1"/>
          </a:solidFill>
          <a:latin typeface="+mn-lt"/>
          <a:ea typeface="+mn-ea"/>
          <a:cs typeface="+mn-cs"/>
        </a:defRPr>
      </a:lvl3pPr>
      <a:lvl4pPr marL="1024921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4pPr>
      <a:lvl5pPr marL="1317755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5pPr>
      <a:lvl6pPr marL="1610589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6pPr>
      <a:lvl7pPr marL="1903424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7pPr>
      <a:lvl8pPr marL="2196259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8pPr>
      <a:lvl9pPr marL="2489092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1pPr>
      <a:lvl2pPr marL="292835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2pPr>
      <a:lvl3pPr marL="585668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3pPr>
      <a:lvl4pPr marL="878503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4pPr>
      <a:lvl5pPr marL="1171337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5pPr>
      <a:lvl6pPr marL="1464172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6pPr>
      <a:lvl7pPr marL="1757006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7pPr>
      <a:lvl8pPr marL="2049840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8pPr>
      <a:lvl9pPr marL="2342675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55249268-40EF-055D-2617-D27ABFAB247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049"/>
            <a:ext cx="6629400" cy="4054503"/>
          </a:xfrm>
          <a:prstGeom prst="rect">
            <a:avLst/>
          </a:prstGeom>
        </p:spPr>
      </p:pic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7446761-2F11-B5B3-1B54-D650A7FC87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53952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פלסאון תעשיות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ורידיס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יוחננוף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דנאל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שטראוס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F26D02D3-0196-58C3-9524-A1F3A9DD306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91303"/>
            <a:ext cx="6629400" cy="6285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6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5 המניות  העולות של היום – 09.05.2022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BE802E40-A843-90B4-D954-4CC574B1CD7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91276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18,880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3,838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19,100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46,040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8,545</a:t>
            </a: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5247C3D6-7932-A0AF-DFA3-1F2AD88C59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0474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4.02%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2.21%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1.87%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1.61%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1.42%</a:t>
            </a: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060A2BA4-1522-2897-DB7B-C3064A98D18A}"/>
              </a:ext>
            </a:extLst>
          </p:cNvPr>
          <p:cNvSpPr txBox="1"/>
          <p:nvPr/>
        </p:nvSpPr>
        <p:spPr>
          <a:xfrm>
            <a:off x="1854867" y="3425400"/>
            <a:ext cx="4766511" cy="4816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ts val="3600"/>
              </a:lnSpc>
            </a:pPr>
            <a:r>
              <a:rPr lang="he-IL" sz="105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המניות שרשמו את עלייה הגבוהה ביותר (ת"א 125) – 09.05.2022</a:t>
            </a:r>
          </a:p>
        </p:txBody>
      </p:sp>
    </p:spTree>
    <p:extLst>
      <p:ext uri="{BB962C8B-B14F-4D97-AF65-F5344CB8AC3E}">
        <p14:creationId xmlns:p14="http://schemas.microsoft.com/office/powerpoint/2010/main" val="367311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D71894E1-C7AB-8299-E954-298D02B8E71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991"/>
            <a:ext cx="6629400" cy="4054503"/>
          </a:xfrm>
          <a:prstGeom prst="rect">
            <a:avLst/>
          </a:prstGeom>
        </p:spPr>
      </p:pic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7446761-2F11-B5B3-1B54-D650A7FC87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53952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פלסאון תעשיות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ורידיס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יוחננוף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דנאל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שטראוס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F26D02D3-0196-58C3-9524-A1F3A9DD306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91303"/>
            <a:ext cx="6629400" cy="6285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6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5 המניות  היורדות של היום – 09.05.2022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BE802E40-A843-90B4-D954-4CC574B1CD7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91276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18,880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3,838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19,100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46,040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8,545</a:t>
            </a: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5247C3D6-7932-A0AF-DFA3-1F2AD88C59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0474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12.66%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6.50%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6.20%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6.17%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5.97%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A120293E-4FCC-1786-A409-B16F487FFCBA}"/>
              </a:ext>
            </a:extLst>
          </p:cNvPr>
          <p:cNvSpPr txBox="1"/>
          <p:nvPr/>
        </p:nvSpPr>
        <p:spPr>
          <a:xfrm>
            <a:off x="1854867" y="3425400"/>
            <a:ext cx="4766511" cy="4816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ts val="3600"/>
              </a:lnSpc>
            </a:pPr>
            <a:r>
              <a:rPr lang="he-IL" sz="105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המניות שרשמו את הירידה הגבוהה ביותר (ת"א 125) – 09.05.2022</a:t>
            </a:r>
          </a:p>
        </p:txBody>
      </p:sp>
    </p:spTree>
    <p:extLst>
      <p:ext uri="{BB962C8B-B14F-4D97-AF65-F5344CB8AC3E}">
        <p14:creationId xmlns:p14="http://schemas.microsoft.com/office/powerpoint/2010/main" val="88425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תמונה 9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0347B3E3-59C7-9711-C25F-DED98633F5B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22" y="144991"/>
            <a:ext cx="6629400" cy="4054503"/>
          </a:xfrm>
          <a:prstGeom prst="rect">
            <a:avLst/>
          </a:prstGeom>
        </p:spPr>
      </p:pic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7446761-2F11-B5B3-1B54-D650A7FC87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53952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פלסאון תעשיות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ורידיס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יוחננוף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דנאל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שטראוס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BE802E40-A843-90B4-D954-4CC574B1CD7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91276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18,880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3,838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19,100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46,040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8,545</a:t>
            </a: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5247C3D6-7932-A0AF-DFA3-1F2AD88C59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0474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4.02%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2.21%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1.87%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1.61%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1.42%</a:t>
            </a: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060A2BA4-1522-2897-DB7B-C3064A98D1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54867" y="3425400"/>
            <a:ext cx="4766511" cy="4816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ts val="3600"/>
              </a:lnSpc>
            </a:pPr>
            <a:r>
              <a:rPr lang="he-IL" sz="105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המניות שרשמו את עלייה הגבוהה ביותר (ת"א 125) – 08-12.05.2022</a:t>
            </a:r>
          </a:p>
        </p:txBody>
      </p:sp>
    </p:spTree>
    <p:extLst>
      <p:ext uri="{BB962C8B-B14F-4D97-AF65-F5344CB8AC3E}">
        <p14:creationId xmlns:p14="http://schemas.microsoft.com/office/powerpoint/2010/main" val="24020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86F1744A-6C5E-DD18-22EF-EC6DB83F8C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22" y="144991"/>
            <a:ext cx="6629400" cy="4054503"/>
          </a:xfrm>
          <a:prstGeom prst="rect">
            <a:avLst/>
          </a:prstGeom>
        </p:spPr>
      </p:pic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BE8B8D51-EA55-DE59-B2F0-222EFF7D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54866" y="3425400"/>
            <a:ext cx="4766511" cy="4816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ts val="3600"/>
              </a:lnSpc>
            </a:pPr>
            <a:r>
              <a:rPr lang="he-IL" sz="105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המניות שרשמו את הירידה הגבוהה ביותר (ת"א 125) – 08-12.05.2022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7446761-2F11-B5B3-1B54-D650A7FC87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53952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פלסאון תעשיות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ורידיס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יוחננוף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דנאל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שטראוס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BE802E40-A843-90B4-D954-4CC574B1CD7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91276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18,880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3,838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19,100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46,040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8,545</a:t>
            </a: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5247C3D6-7932-A0AF-DFA3-1F2AD88C59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0474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12.66%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6.50%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6.20%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6.17%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5.97%</a:t>
            </a:r>
          </a:p>
        </p:txBody>
      </p:sp>
    </p:spTree>
    <p:extLst>
      <p:ext uri="{BB962C8B-B14F-4D97-AF65-F5344CB8AC3E}">
        <p14:creationId xmlns:p14="http://schemas.microsoft.com/office/powerpoint/2010/main" val="220371174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156</Words>
  <Application>Microsoft Office PowerPoint</Application>
  <PresentationFormat>מותאם אישית</PresentationFormat>
  <Paragraphs>66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 Hebrew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הדר הראל</dc:creator>
  <cp:lastModifiedBy>הדר הראל</cp:lastModifiedBy>
  <cp:revision>8</cp:revision>
  <dcterms:created xsi:type="dcterms:W3CDTF">2022-05-09T13:13:53Z</dcterms:created>
  <dcterms:modified xsi:type="dcterms:W3CDTF">2022-05-12T14:57:12Z</dcterms:modified>
</cp:coreProperties>
</file>